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4" r:id="rId3"/>
    <p:sldId id="265" r:id="rId4"/>
    <p:sldId id="266" r:id="rId5"/>
    <p:sldId id="268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9709" autoAdjust="0"/>
  </p:normalViewPr>
  <p:slideViewPr>
    <p:cSldViewPr snapToGrid="0" snapToObjects="1">
      <p:cViewPr varScale="1">
        <p:scale>
          <a:sx n="99" d="100"/>
          <a:sy n="99" d="100"/>
        </p:scale>
        <p:origin x="16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B4343-410D-4114-8175-E2D7C9308D80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D8643-BD33-49CB-B3F5-37AD37437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72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4A1C0-ED99-4AF8-86FF-221D02F2F68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17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4A1C0-ED99-4AF8-86FF-221D02F2F68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64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4A1C0-ED99-4AF8-86FF-221D02F2F68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60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4A1C0-ED99-4AF8-86FF-221D02F2F68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94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4A1C0-ED99-4AF8-86FF-221D02F2F68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50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8BA51-D3EA-CD41-976F-9A9696589CDF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60023-A3E3-834F-9010-CB5F5E11C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4"/>
          <p:cNvSpPr>
            <a:spLocks noChangeArrowheads="1"/>
          </p:cNvSpPr>
          <p:nvPr/>
        </p:nvSpPr>
        <p:spPr bwMode="auto">
          <a:xfrm>
            <a:off x="2324100" y="2522320"/>
            <a:ext cx="75438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3600" b="1" dirty="0">
                <a:solidFill>
                  <a:srgbClr val="0033CC"/>
                </a:solidFill>
                <a:latin typeface="Arial" pitchFamily="34" charset="0"/>
                <a:cs typeface="Arial" pitchFamily="34" charset="0"/>
              </a:rPr>
              <a:t>Linear Circuit Analysis II</a:t>
            </a:r>
          </a:p>
          <a:p>
            <a:pPr algn="ctr"/>
            <a:r>
              <a:rPr lang="x-none" sz="3600" b="1" dirty="0">
                <a:solidFill>
                  <a:srgbClr val="0000CC"/>
                </a:solidFill>
                <a:latin typeface="Arial" pitchFamily="34" charset="0"/>
                <a:cs typeface="Arial" pitchFamily="34" charset="0"/>
              </a:rPr>
              <a:t>EE</a:t>
            </a:r>
            <a:r>
              <a:rPr lang="en-US" sz="3600" b="1" dirty="0">
                <a:solidFill>
                  <a:srgbClr val="0000CC"/>
                </a:solidFill>
                <a:latin typeface="Arial" pitchFamily="34" charset="0"/>
                <a:cs typeface="Arial" pitchFamily="34" charset="0"/>
              </a:rPr>
              <a:t>CE</a:t>
            </a:r>
            <a:r>
              <a:rPr lang="x-none" sz="3600" b="1" dirty="0">
                <a:solidFill>
                  <a:srgbClr val="0000CC"/>
                </a:solidFill>
                <a:latin typeface="Arial" pitchFamily="34" charset="0"/>
                <a:cs typeface="Arial" pitchFamily="34" charset="0"/>
              </a:rPr>
              <a:t> 20</a:t>
            </a:r>
            <a:r>
              <a:rPr lang="en-US" sz="3600" b="1" dirty="0">
                <a:solidFill>
                  <a:srgbClr val="0000CC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F810C-9DAB-49B2-B45C-341744954A16}" type="slidenum">
              <a:rPr lang="en-GB" smtClean="0"/>
              <a:t>2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B483-3697-4264-B0FB-67B8C272D6E3}"/>
              </a:ext>
            </a:extLst>
          </p:cNvPr>
          <p:cNvSpPr/>
          <p:nvPr/>
        </p:nvSpPr>
        <p:spPr>
          <a:xfrm>
            <a:off x="1038687" y="1469460"/>
            <a:ext cx="10315113" cy="5252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400" dirty="0">
                <a:latin typeface="Calibri" panose="020F0502020204030204" pitchFamily="34" charset="0"/>
              </a:rPr>
              <a:t>There are many challenges that the world is facing to ensure sustainable and enhanced quality of life in the following industries:</a:t>
            </a:r>
          </a:p>
          <a:p>
            <a:endParaRPr lang="en-US" sz="1000" dirty="0">
              <a:solidFill>
                <a:srgbClr val="2D2DBA"/>
              </a:solidFill>
              <a:latin typeface="Calibri" panose="020F0502020204030204" pitchFamily="34" charset="0"/>
            </a:endParaRP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rgbClr val="2D2DBA"/>
                </a:solidFill>
                <a:latin typeface="Calibri" panose="020F0502020204030204" pitchFamily="34" charset="0"/>
              </a:rPr>
              <a:t>Transportation</a:t>
            </a: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rgbClr val="2D2DBA"/>
                </a:solidFill>
                <a:latin typeface="Calibri" panose="020F0502020204030204" pitchFamily="34" charset="0"/>
              </a:rPr>
              <a:t>Energy</a:t>
            </a: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rgbClr val="2D2DBA"/>
                </a:solidFill>
                <a:latin typeface="Calibri" panose="020F0502020204030204" pitchFamily="34" charset="0"/>
              </a:rPr>
              <a:t>Communication</a:t>
            </a: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rgbClr val="2D2DBA"/>
                </a:solidFill>
                <a:latin typeface="Calibri" panose="020F0502020204030204" pitchFamily="34" charset="0"/>
              </a:rPr>
              <a:t>Medicine</a:t>
            </a: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rgbClr val="2D2DBA"/>
                </a:solidFill>
                <a:latin typeface="Calibri" panose="020F0502020204030204" pitchFamily="34" charset="0"/>
              </a:rPr>
              <a:t>Housing</a:t>
            </a:r>
          </a:p>
          <a:p>
            <a:pPr marL="800100" lvl="1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700" b="1" i="1" dirty="0">
                <a:solidFill>
                  <a:srgbClr val="2D2DBA"/>
                </a:solidFill>
                <a:latin typeface="Calibri" panose="020F0502020204030204" pitchFamily="34" charset="0"/>
              </a:rPr>
              <a:t>Other (any suggestions)? </a:t>
            </a:r>
            <a:endParaRPr lang="en-US" sz="2700" b="1" i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F9A541-B6A4-4311-A2DA-25E16DB51A4C}"/>
              </a:ext>
            </a:extLst>
          </p:cNvPr>
          <p:cNvSpPr/>
          <p:nvPr/>
        </p:nvSpPr>
        <p:spPr>
          <a:xfrm>
            <a:off x="1038687" y="613964"/>
            <a:ext cx="80163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Calibri" panose="020F0502020204030204" pitchFamily="34" charset="0"/>
              </a:rPr>
              <a:t>Why do we need Linear Circuit Analysis ?</a:t>
            </a:r>
          </a:p>
        </p:txBody>
      </p:sp>
    </p:spTree>
    <p:extLst>
      <p:ext uri="{BB962C8B-B14F-4D97-AF65-F5344CB8AC3E}">
        <p14:creationId xmlns:p14="http://schemas.microsoft.com/office/powerpoint/2010/main" val="2543628724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F810C-9DAB-49B2-B45C-341744954A16}" type="slidenum">
              <a:rPr lang="en-GB" smtClean="0"/>
              <a:t>3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B483-3697-4264-B0FB-67B8C272D6E3}"/>
              </a:ext>
            </a:extLst>
          </p:cNvPr>
          <p:cNvSpPr/>
          <p:nvPr/>
        </p:nvSpPr>
        <p:spPr>
          <a:xfrm>
            <a:off x="1038687" y="1660124"/>
            <a:ext cx="9579007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4000" b="1" dirty="0">
                <a:solidFill>
                  <a:srgbClr val="C00000"/>
                </a:solidFill>
                <a:latin typeface="Calibri" panose="020F0502020204030204" pitchFamily="34" charset="0"/>
              </a:rPr>
              <a:t>Linear Circuit Analysis </a:t>
            </a:r>
            <a:r>
              <a:rPr lang="en-US" sz="4000" dirty="0">
                <a:latin typeface="Calibri" panose="020F0502020204030204" pitchFamily="34" charset="0"/>
              </a:rPr>
              <a:t> is required for creating electrical and electronic solutions to these challenges!</a:t>
            </a:r>
          </a:p>
          <a:p>
            <a:endParaRPr lang="en-US" sz="3000" dirty="0">
              <a:latin typeface="Calibri" panose="020F0502020204030204" pitchFamily="34" charset="0"/>
            </a:endParaRPr>
          </a:p>
          <a:p>
            <a:endParaRPr lang="en-US" sz="3000" dirty="0">
              <a:latin typeface="Calibri" panose="020F0502020204030204" pitchFamily="34" charset="0"/>
            </a:endParaRPr>
          </a:p>
          <a:p>
            <a:endParaRPr lang="en-US" sz="3000" dirty="0">
              <a:latin typeface="Calibri" panose="020F0502020204030204" pitchFamily="34" charset="0"/>
            </a:endParaRPr>
          </a:p>
          <a:p>
            <a:pPr algn="r"/>
            <a:r>
              <a:rPr lang="en-US" sz="4000" b="1" dirty="0">
                <a:solidFill>
                  <a:srgbClr val="2D2DBA"/>
                </a:solidFill>
                <a:latin typeface="Calibri" panose="020F0502020204030204" pitchFamily="34" charset="0"/>
              </a:rPr>
              <a:t>For example…..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27DD0B-4693-4A42-A1A8-A24A9109178A}"/>
              </a:ext>
            </a:extLst>
          </p:cNvPr>
          <p:cNvSpPr/>
          <p:nvPr/>
        </p:nvSpPr>
        <p:spPr>
          <a:xfrm>
            <a:off x="1038687" y="613964"/>
            <a:ext cx="80163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Calibri" panose="020F0502020204030204" pitchFamily="34" charset="0"/>
              </a:rPr>
              <a:t>Why do we need Linear Circuit Analysis ?</a:t>
            </a:r>
          </a:p>
        </p:txBody>
      </p:sp>
    </p:spTree>
    <p:extLst>
      <p:ext uri="{BB962C8B-B14F-4D97-AF65-F5344CB8AC3E}">
        <p14:creationId xmlns:p14="http://schemas.microsoft.com/office/powerpoint/2010/main" val="1239530124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F810C-9DAB-49B2-B45C-341744954A16}" type="slidenum">
              <a:rPr lang="en-GB" smtClean="0"/>
              <a:t>4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B483-3697-4264-B0FB-67B8C272D6E3}"/>
              </a:ext>
            </a:extLst>
          </p:cNvPr>
          <p:cNvSpPr/>
          <p:nvPr/>
        </p:nvSpPr>
        <p:spPr>
          <a:xfrm>
            <a:off x="3252241" y="1499448"/>
            <a:ext cx="35096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Power Semiconductors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and energy storage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technology – Plug-in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Hybrid Electric Vehicles</a:t>
            </a:r>
          </a:p>
          <a:p>
            <a:endParaRPr lang="en-US" sz="2400" b="1" i="1" dirty="0">
              <a:latin typeface="Calibri" panose="020F0502020204030204" pitchFamily="34" charset="0"/>
            </a:endParaRPr>
          </a:p>
          <a:p>
            <a:pPr algn="r"/>
            <a:endParaRPr lang="en-US" sz="2400" b="1" i="1" dirty="0">
              <a:latin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F9A541-B6A4-4311-A2DA-25E16DB51A4C}"/>
              </a:ext>
            </a:extLst>
          </p:cNvPr>
          <p:cNvSpPr/>
          <p:nvPr/>
        </p:nvSpPr>
        <p:spPr>
          <a:xfrm>
            <a:off x="1263085" y="374557"/>
            <a:ext cx="30146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i="1" dirty="0">
                <a:solidFill>
                  <a:srgbClr val="C00000"/>
                </a:solidFill>
                <a:latin typeface="Calibri" panose="020F0502020204030204" pitchFamily="34" charset="0"/>
              </a:rPr>
              <a:t>Transportation</a:t>
            </a:r>
          </a:p>
        </p:txBody>
      </p:sp>
      <p:pic>
        <p:nvPicPr>
          <p:cNvPr id="1028" name="Picture 4" descr="Why Semiconductors Are a Really Big Deal - Fair Observer">
            <a:extLst>
              <a:ext uri="{FF2B5EF4-FFF2-40B4-BE49-F238E27FC236}">
                <a16:creationId xmlns:a16="http://schemas.microsoft.com/office/drawing/2014/main" id="{A5D7A79F-1337-4B6C-8B24-1B3E98E19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033" y="1411960"/>
            <a:ext cx="3183994" cy="212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lectric Car Real World Possible Running Costs Shared">
            <a:extLst>
              <a:ext uri="{FF2B5EF4-FFF2-40B4-BE49-F238E27FC236}">
                <a16:creationId xmlns:a16="http://schemas.microsoft.com/office/drawing/2014/main" id="{B7CC522F-D93D-415F-A4B0-B5BE4FC741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53"/>
          <a:stretch/>
        </p:blipFill>
        <p:spPr bwMode="auto">
          <a:xfrm>
            <a:off x="389502" y="3338787"/>
            <a:ext cx="4761836" cy="301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BDFE01-DD4A-4A3D-A20A-41D550F8154A}"/>
              </a:ext>
            </a:extLst>
          </p:cNvPr>
          <p:cNvSpPr/>
          <p:nvPr/>
        </p:nvSpPr>
        <p:spPr>
          <a:xfrm>
            <a:off x="6959946" y="420723"/>
            <a:ext cx="52320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i="1" dirty="0">
                <a:solidFill>
                  <a:srgbClr val="C00000"/>
                </a:solidFill>
                <a:latin typeface="Calibri" panose="020F0502020204030204" pitchFamily="34" charset="0"/>
              </a:rPr>
              <a:t>Energy: Photovoltaic Materials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DFA21D-4ECB-4743-A56F-90B17298DDFA}"/>
              </a:ext>
            </a:extLst>
          </p:cNvPr>
          <p:cNvSpPr/>
          <p:nvPr/>
        </p:nvSpPr>
        <p:spPr>
          <a:xfrm>
            <a:off x="6754606" y="4830326"/>
            <a:ext cx="54240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Renewable Energy –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Solar Power from Photovoltaic Materials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Wind Power from Generators</a:t>
            </a:r>
          </a:p>
        </p:txBody>
      </p:sp>
      <p:pic>
        <p:nvPicPr>
          <p:cNvPr id="12" name="Picture 10" descr="Guidance for Pa. communities considering solar energy production released |  WJET/WFXP/YourErie.com">
            <a:extLst>
              <a:ext uri="{FF2B5EF4-FFF2-40B4-BE49-F238E27FC236}">
                <a16:creationId xmlns:a16="http://schemas.microsoft.com/office/drawing/2014/main" id="{2C99D400-0364-467B-816B-A229BC2B1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946" y="1511356"/>
            <a:ext cx="3248766" cy="182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What the Future of Renewable Energy Looks Like | Earth.Org">
            <a:extLst>
              <a:ext uri="{FF2B5EF4-FFF2-40B4-BE49-F238E27FC236}">
                <a16:creationId xmlns:a16="http://schemas.microsoft.com/office/drawing/2014/main" id="{DF117FB7-3BC3-4500-9AD7-FDF186F0F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712" y="2548087"/>
            <a:ext cx="3248766" cy="216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908258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F810C-9DAB-49B2-B45C-341744954A16}" type="slidenum">
              <a:rPr lang="en-GB" smtClean="0"/>
              <a:t>5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B483-3697-4264-B0FB-67B8C272D6E3}"/>
              </a:ext>
            </a:extLst>
          </p:cNvPr>
          <p:cNvSpPr/>
          <p:nvPr/>
        </p:nvSpPr>
        <p:spPr>
          <a:xfrm>
            <a:off x="475736" y="5077053"/>
            <a:ext cx="34574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Integrated Circuits and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RF/Microwave Electronics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Apple - Samsung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F9A541-B6A4-4311-A2DA-25E16DB51A4C}"/>
              </a:ext>
            </a:extLst>
          </p:cNvPr>
          <p:cNvSpPr/>
          <p:nvPr/>
        </p:nvSpPr>
        <p:spPr>
          <a:xfrm>
            <a:off x="902953" y="580618"/>
            <a:ext cx="32233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Calibri" panose="020F0502020204030204" pitchFamily="34" charset="0"/>
              </a:rPr>
              <a:t>Communication</a:t>
            </a:r>
          </a:p>
        </p:txBody>
      </p:sp>
      <p:pic>
        <p:nvPicPr>
          <p:cNvPr id="3074" name="Picture 2" descr="Report: New iPhone 14 Front Camera Component Will Triple In Price">
            <a:extLst>
              <a:ext uri="{FF2B5EF4-FFF2-40B4-BE49-F238E27FC236}">
                <a16:creationId xmlns:a16="http://schemas.microsoft.com/office/drawing/2014/main" id="{CBDF15BF-F5B4-4249-A452-C2B772321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03" y="1277260"/>
            <a:ext cx="3592927" cy="2233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amsung Galaxy Z Fold3 5G, 12/256 GB Fantomsko crni">
            <a:extLst>
              <a:ext uri="{FF2B5EF4-FFF2-40B4-BE49-F238E27FC236}">
                <a16:creationId xmlns:a16="http://schemas.microsoft.com/office/drawing/2014/main" id="{EAA576DE-E2EC-467E-A075-C2B2E5C88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041" y="2027669"/>
            <a:ext cx="3066959" cy="3066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8A07411-DA40-4420-9FBE-9B243ED8D265}"/>
              </a:ext>
            </a:extLst>
          </p:cNvPr>
          <p:cNvSpPr/>
          <p:nvPr/>
        </p:nvSpPr>
        <p:spPr>
          <a:xfrm>
            <a:off x="7586378" y="580618"/>
            <a:ext cx="42938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Calibri" panose="020F0502020204030204" pitchFamily="34" charset="0"/>
              </a:rPr>
              <a:t>Medical Technologies</a:t>
            </a:r>
          </a:p>
        </p:txBody>
      </p:sp>
      <p:pic>
        <p:nvPicPr>
          <p:cNvPr id="9" name="Picture 4" descr="PDF] AN IMPLANTABLE MOSFET DOSIMETER MODIFIED TO ACT AS A FIDUCIAL MARKER |  Semantic Scholar">
            <a:extLst>
              <a:ext uri="{FF2B5EF4-FFF2-40B4-BE49-F238E27FC236}">
                <a16:creationId xmlns:a16="http://schemas.microsoft.com/office/drawing/2014/main" id="{8EEBC6A8-B6C2-4D84-AF19-51C4AD565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4" t="4161" r="11492" b="38349"/>
          <a:stretch/>
        </p:blipFill>
        <p:spPr bwMode="auto">
          <a:xfrm>
            <a:off x="9502288" y="2741069"/>
            <a:ext cx="2689711" cy="200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plantable dosimeter DVS and internal components. Electronics assembly...  | Download Scientific Diagram">
            <a:extLst>
              <a:ext uri="{FF2B5EF4-FFF2-40B4-BE49-F238E27FC236}">
                <a16:creationId xmlns:a16="http://schemas.microsoft.com/office/drawing/2014/main" id="{5742B903-6C2F-4A39-97BC-B7FB9C24C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968" y="1310604"/>
            <a:ext cx="2835183" cy="216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C09642-A230-4714-9375-507D20F634FD}"/>
              </a:ext>
            </a:extLst>
          </p:cNvPr>
          <p:cNvSpPr/>
          <p:nvPr/>
        </p:nvSpPr>
        <p:spPr>
          <a:xfrm>
            <a:off x="7143051" y="4800348"/>
            <a:ext cx="42107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Implantable radiation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sensors to improve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cancer therapy</a:t>
            </a:r>
          </a:p>
          <a:p>
            <a:pPr algn="ctr"/>
            <a:r>
              <a:rPr lang="en-US" sz="2400" b="1" i="1" dirty="0">
                <a:latin typeface="Calibri" panose="020F0502020204030204" pitchFamily="34" charset="0"/>
              </a:rPr>
              <a:t>Electromagnetic imaging</a:t>
            </a:r>
          </a:p>
        </p:txBody>
      </p:sp>
    </p:spTree>
    <p:extLst>
      <p:ext uri="{BB962C8B-B14F-4D97-AF65-F5344CB8AC3E}">
        <p14:creationId xmlns:p14="http://schemas.microsoft.com/office/powerpoint/2010/main" val="4191725202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F810C-9DAB-49B2-B45C-341744954A16}" type="slidenum">
              <a:rPr lang="en-GB" smtClean="0"/>
              <a:t>6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B483-3697-4264-B0FB-67B8C272D6E3}"/>
              </a:ext>
            </a:extLst>
          </p:cNvPr>
          <p:cNvSpPr/>
          <p:nvPr/>
        </p:nvSpPr>
        <p:spPr>
          <a:xfrm>
            <a:off x="8380984" y="2640770"/>
            <a:ext cx="36878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latin typeface="Calibri" panose="020F0502020204030204" pitchFamily="34" charset="0"/>
              </a:rPr>
              <a:t>Electronic Systems: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Calibri" panose="020F0502020204030204" pitchFamily="34" charset="0"/>
              </a:rPr>
              <a:t>energy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Calibri" panose="020F0502020204030204" pitchFamily="34" charset="0"/>
              </a:rPr>
              <a:t>Telecommunications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Calibri" panose="020F0502020204030204" pitchFamily="34" charset="0"/>
              </a:rPr>
              <a:t>security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Calibri" panose="020F0502020204030204" pitchFamily="34" charset="0"/>
              </a:rPr>
              <a:t> entertainment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F9A541-B6A4-4311-A2DA-25E16DB51A4C}"/>
              </a:ext>
            </a:extLst>
          </p:cNvPr>
          <p:cNvSpPr/>
          <p:nvPr/>
        </p:nvSpPr>
        <p:spPr>
          <a:xfrm>
            <a:off x="5226210" y="647558"/>
            <a:ext cx="1739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Calibri" panose="020F0502020204030204" pitchFamily="34" charset="0"/>
              </a:rPr>
              <a:t>Housing</a:t>
            </a:r>
          </a:p>
        </p:txBody>
      </p:sp>
      <p:pic>
        <p:nvPicPr>
          <p:cNvPr id="5124" name="Picture 4" descr="How Do You Wire A House | House wiring, Home theater wiring, Home  electrical wiring">
            <a:extLst>
              <a:ext uri="{FF2B5EF4-FFF2-40B4-BE49-F238E27FC236}">
                <a16:creationId xmlns:a16="http://schemas.microsoft.com/office/drawing/2014/main" id="{1BF612A9-6E37-46AD-910E-E96D5D823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735" y="2069431"/>
            <a:ext cx="6605249" cy="390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19503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144</Words>
  <Application>Microsoft Office PowerPoint</Application>
  <PresentationFormat>Widescreen</PresentationFormat>
  <Paragraphs>51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Muhammad Nadeem</cp:lastModifiedBy>
  <cp:revision>42</cp:revision>
  <dcterms:created xsi:type="dcterms:W3CDTF">2017-10-25T09:04:12Z</dcterms:created>
  <dcterms:modified xsi:type="dcterms:W3CDTF">2024-01-31T08:09:33Z</dcterms:modified>
</cp:coreProperties>
</file>

<file path=docProps/thumbnail.jpeg>
</file>